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sldIdLst>
    <p:sldId id="256" r:id="rId2"/>
    <p:sldId id="269" r:id="rId3"/>
    <p:sldId id="257" r:id="rId4"/>
    <p:sldId id="258" r:id="rId5"/>
    <p:sldId id="26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70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DE00"/>
    <a:srgbClr val="B9B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67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298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46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8441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54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7862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928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32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86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1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952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72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92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36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93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46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16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7E260-5D0E-4925-A4D3-1D8565D13BFE}" type="datetimeFigureOut">
              <a:rPr lang="en-US" smtClean="0"/>
              <a:t>27-Jul-24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64D9E-DE28-45A9-AD04-2184DF6C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4129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27E23-8AAB-5A11-79DD-6588511B1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0220" y="2869790"/>
            <a:ext cx="5920660" cy="1118420"/>
          </a:xfrm>
        </p:spPr>
        <p:txBody>
          <a:bodyPr>
            <a:normAutofit/>
          </a:bodyPr>
          <a:lstStyle/>
          <a:p>
            <a:pPr algn="just"/>
            <a:r>
              <a:rPr lang="en-US" sz="6000" b="1" dirty="0">
                <a:solidFill>
                  <a:schemeClr val="accent2"/>
                </a:solidFill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6000" endPos="45500" dir="5400000" sy="-100000" algn="bl" rotWithShape="0"/>
                </a:effectLst>
                <a:latin typeface="Franklin Gothic Heavy" panose="020B0903020102020204" pitchFamily="34" charset="0"/>
              </a:rPr>
              <a:t>CRM ANALYTICS</a:t>
            </a:r>
            <a:endParaRPr lang="en-US" sz="6000" dirty="0">
              <a:solidFill>
                <a:schemeClr val="accent2"/>
              </a:solidFill>
              <a:effectLst>
                <a:glow rad="139700">
                  <a:schemeClr val="accent5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6000" endPos="45500" dir="5400000" sy="-100000" algn="bl" rotWithShape="0"/>
              </a:effectLst>
              <a:latin typeface="Franklin Gothic Heavy" panose="020B0903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23CE2B-E891-95CB-8B17-07A8FD647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1186" y="0"/>
            <a:ext cx="2980814" cy="249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67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5A0E6-C38B-598E-F12F-8468A50CE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471" y="824996"/>
            <a:ext cx="9905998" cy="541688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TABLEAU: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F48555-FC21-D6F3-7F23-3A3E437C8E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39" y="1622579"/>
            <a:ext cx="11572567" cy="490604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575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89297-2A5D-EC7F-4344-269A88CAA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122" y="844660"/>
            <a:ext cx="9905998" cy="58101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POWER BI: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7C95F8-6EAE-44D3-B3AC-783BD2F962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205" y="1582994"/>
            <a:ext cx="11464413" cy="519143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1965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563AC-5F70-1345-3FB2-09D31E169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787" y="844660"/>
            <a:ext cx="9905998" cy="54168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POWER BI: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612CBE-F613-682A-73CD-69DECC308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80" y="1474838"/>
            <a:ext cx="11838039" cy="521084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40127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8BA74-74DD-55AD-49E8-669B55F8C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956" y="942984"/>
            <a:ext cx="9905998" cy="44828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KEY TAKEAWAYS: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2458E-8F4A-6338-5FEF-54E4017F0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9902" y="2050025"/>
            <a:ext cx="9905999" cy="517268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From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2013 to 2021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There has been an </a:t>
            </a:r>
            <a:r>
              <a:rPr lang="en-US" dirty="0">
                <a:solidFill>
                  <a:srgbClr val="FFFF00"/>
                </a:solidFill>
              </a:rPr>
              <a:t>increase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in opportunities and along with that the active opportunities.</a:t>
            </a:r>
          </a:p>
          <a:p>
            <a:r>
              <a:rPr lang="en-US" dirty="0">
                <a:solidFill>
                  <a:schemeClr val="bg1"/>
                </a:solidFill>
              </a:rPr>
              <a:t>Based on industries, </a:t>
            </a:r>
            <a:r>
              <a:rPr lang="en-US" dirty="0">
                <a:solidFill>
                  <a:srgbClr val="FFFF00"/>
                </a:solidFill>
              </a:rPr>
              <a:t>Biopharma/pharma </a:t>
            </a:r>
            <a:r>
              <a:rPr lang="en-US" dirty="0">
                <a:solidFill>
                  <a:schemeClr val="bg1"/>
                </a:solidFill>
              </a:rPr>
              <a:t>stood the highest in terms of number of Opportunities(</a:t>
            </a:r>
            <a:r>
              <a:rPr lang="en-US" dirty="0">
                <a:solidFill>
                  <a:srgbClr val="FFFF00"/>
                </a:solidFill>
              </a:rPr>
              <a:t>1.1k</a:t>
            </a:r>
            <a:r>
              <a:rPr lang="en-US" dirty="0">
                <a:solidFill>
                  <a:schemeClr val="bg1"/>
                </a:solidFill>
              </a:rPr>
              <a:t>). </a:t>
            </a:r>
          </a:p>
          <a:p>
            <a:r>
              <a:rPr lang="en-US" dirty="0">
                <a:solidFill>
                  <a:schemeClr val="bg1"/>
                </a:solidFill>
              </a:rPr>
              <a:t>We can clearly notice that based on opportunity types; </a:t>
            </a:r>
            <a:r>
              <a:rPr lang="en-US" dirty="0">
                <a:solidFill>
                  <a:srgbClr val="FFFF00"/>
                </a:solidFill>
              </a:rPr>
              <a:t>Safety and security </a:t>
            </a:r>
            <a:r>
              <a:rPr lang="en-US" dirty="0">
                <a:solidFill>
                  <a:schemeClr val="bg1"/>
                </a:solidFill>
              </a:rPr>
              <a:t>has obtained the highest amount of </a:t>
            </a:r>
            <a:r>
              <a:rPr lang="en-US" dirty="0">
                <a:solidFill>
                  <a:srgbClr val="FFFF00"/>
                </a:solidFill>
              </a:rPr>
              <a:t>4.2 Millions</a:t>
            </a:r>
            <a:r>
              <a:rPr lang="en-US" dirty="0"/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The top three sources on obtaining leads are Inside sales(</a:t>
            </a:r>
            <a:r>
              <a:rPr lang="en-US" dirty="0">
                <a:solidFill>
                  <a:srgbClr val="FFFF00"/>
                </a:solidFill>
              </a:rPr>
              <a:t>2786</a:t>
            </a:r>
            <a:r>
              <a:rPr lang="en-US" dirty="0">
                <a:solidFill>
                  <a:schemeClr val="bg1"/>
                </a:solidFill>
              </a:rPr>
              <a:t>), website(</a:t>
            </a:r>
            <a:r>
              <a:rPr lang="en-US" dirty="0">
                <a:solidFill>
                  <a:srgbClr val="FFFF00"/>
                </a:solidFill>
              </a:rPr>
              <a:t>2195</a:t>
            </a:r>
            <a:r>
              <a:rPr lang="en-US" dirty="0">
                <a:solidFill>
                  <a:schemeClr val="bg1"/>
                </a:solidFill>
              </a:rPr>
              <a:t>) and trade shows(</a:t>
            </a:r>
            <a:r>
              <a:rPr lang="en-US" dirty="0">
                <a:solidFill>
                  <a:srgbClr val="FFFF00"/>
                </a:solidFill>
              </a:rPr>
              <a:t>1610</a:t>
            </a:r>
            <a:r>
              <a:rPr lang="en-US" dirty="0">
                <a:solidFill>
                  <a:schemeClr val="bg1"/>
                </a:solidFill>
              </a:rPr>
              <a:t>).</a:t>
            </a:r>
          </a:p>
          <a:p>
            <a:r>
              <a:rPr lang="en-US" dirty="0">
                <a:solidFill>
                  <a:schemeClr val="bg1"/>
                </a:solidFill>
              </a:rPr>
              <a:t>Based on industries, </a:t>
            </a:r>
            <a:r>
              <a:rPr lang="en-US" dirty="0">
                <a:solidFill>
                  <a:srgbClr val="FFFF00"/>
                </a:solidFill>
              </a:rPr>
              <a:t>safety &amp; security </a:t>
            </a:r>
            <a:r>
              <a:rPr lang="en-US" dirty="0">
                <a:solidFill>
                  <a:schemeClr val="bg1"/>
                </a:solidFill>
              </a:rPr>
              <a:t>and </a:t>
            </a:r>
            <a:r>
              <a:rPr lang="en-US" dirty="0">
                <a:solidFill>
                  <a:srgbClr val="FFFF00"/>
                </a:solidFill>
              </a:rPr>
              <a:t>life sciences </a:t>
            </a:r>
            <a:r>
              <a:rPr lang="en-US" dirty="0">
                <a:solidFill>
                  <a:schemeClr val="bg1"/>
                </a:solidFill>
              </a:rPr>
              <a:t>commands a huge share of leads with </a:t>
            </a:r>
            <a:r>
              <a:rPr lang="en-US" dirty="0">
                <a:solidFill>
                  <a:srgbClr val="FFFF00"/>
                </a:solidFill>
              </a:rPr>
              <a:t>5.36 K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>
                <a:solidFill>
                  <a:srgbClr val="FFFF00"/>
                </a:solidFill>
              </a:rPr>
              <a:t>4.12 K </a:t>
            </a:r>
            <a:r>
              <a:rPr lang="en-US" dirty="0">
                <a:solidFill>
                  <a:schemeClr val="bg1"/>
                </a:solidFill>
              </a:rPr>
              <a:t>leads respectively.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185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8BA74-74DD-55AD-49E8-669B55F8C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529" y="1041305"/>
            <a:ext cx="9905998" cy="44828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FINAL TAKEAWAYS: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2458E-8F4A-6338-5FEF-54E4017F0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187677"/>
            <a:ext cx="9905999" cy="3977149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US" u="sng" dirty="0">
                <a:solidFill>
                  <a:schemeClr val="bg1"/>
                </a:solidFill>
              </a:rPr>
              <a:t>From the Opportunity Dashboard </a:t>
            </a:r>
            <a:r>
              <a:rPr lang="en-US" dirty="0">
                <a:solidFill>
                  <a:schemeClr val="bg1"/>
                </a:solidFill>
              </a:rPr>
              <a:t>:-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Year </a:t>
            </a:r>
            <a:r>
              <a:rPr lang="en-US" dirty="0">
                <a:solidFill>
                  <a:srgbClr val="FFFF00"/>
                </a:solidFill>
              </a:rPr>
              <a:t>2020 </a:t>
            </a:r>
            <a:r>
              <a:rPr lang="en-US" dirty="0">
                <a:solidFill>
                  <a:schemeClr val="bg1"/>
                </a:solidFill>
              </a:rPr>
              <a:t>has provided with the highest opportunities with </a:t>
            </a:r>
            <a:r>
              <a:rPr lang="en-US" dirty="0">
                <a:solidFill>
                  <a:srgbClr val="FFFF00"/>
                </a:solidFill>
              </a:rPr>
              <a:t>Biopharma/pharma (industry) </a:t>
            </a:r>
            <a:r>
              <a:rPr lang="en-US" dirty="0">
                <a:solidFill>
                  <a:schemeClr val="bg1"/>
                </a:solidFill>
              </a:rPr>
              <a:t>obtaining </a:t>
            </a:r>
            <a:r>
              <a:rPr lang="en-US" dirty="0">
                <a:solidFill>
                  <a:srgbClr val="FFFF00"/>
                </a:solidFill>
              </a:rPr>
              <a:t>352 </a:t>
            </a:r>
            <a:r>
              <a:rPr lang="en-US" dirty="0">
                <a:solidFill>
                  <a:schemeClr val="bg1"/>
                </a:solidFill>
              </a:rPr>
              <a:t>opportunities and </a:t>
            </a:r>
            <a:r>
              <a:rPr lang="en-US" dirty="0">
                <a:solidFill>
                  <a:srgbClr val="FFFF00"/>
                </a:solidFill>
              </a:rPr>
              <a:t>safety &amp; securities(Opportunities Type) </a:t>
            </a:r>
            <a:r>
              <a:rPr lang="en-US" dirty="0">
                <a:solidFill>
                  <a:schemeClr val="bg1"/>
                </a:solidFill>
              </a:rPr>
              <a:t>obtaining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0.44 </a:t>
            </a:r>
            <a:r>
              <a:rPr lang="en-US" dirty="0">
                <a:solidFill>
                  <a:schemeClr val="bg1"/>
                </a:solidFill>
              </a:rPr>
              <a:t>Millions.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2. </a:t>
            </a:r>
            <a:r>
              <a:rPr lang="en-US" u="sng" dirty="0">
                <a:solidFill>
                  <a:schemeClr val="bg1"/>
                </a:solidFill>
              </a:rPr>
              <a:t>From the Lead Dashboard </a:t>
            </a:r>
            <a:r>
              <a:rPr lang="en-US" dirty="0">
                <a:solidFill>
                  <a:schemeClr val="bg1"/>
                </a:solidFill>
              </a:rPr>
              <a:t>:-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Year 2020 has provided with the highest leads with </a:t>
            </a:r>
            <a:r>
              <a:rPr lang="en-US" dirty="0">
                <a:solidFill>
                  <a:srgbClr val="FFFF00"/>
                </a:solidFill>
              </a:rPr>
              <a:t>Website (source) </a:t>
            </a:r>
            <a:r>
              <a:rPr lang="en-US" dirty="0">
                <a:solidFill>
                  <a:schemeClr val="bg1"/>
                </a:solidFill>
              </a:rPr>
              <a:t>obtaining</a:t>
            </a:r>
            <a:r>
              <a:rPr lang="en-US" dirty="0">
                <a:solidFill>
                  <a:srgbClr val="FFFF00"/>
                </a:solidFill>
              </a:rPr>
              <a:t> 36 </a:t>
            </a:r>
            <a:r>
              <a:rPr lang="en-US" dirty="0">
                <a:solidFill>
                  <a:schemeClr val="bg1"/>
                </a:solidFill>
              </a:rPr>
              <a:t>leads and </a:t>
            </a:r>
            <a:r>
              <a:rPr lang="en-US" dirty="0">
                <a:solidFill>
                  <a:srgbClr val="FFFF00"/>
                </a:solidFill>
              </a:rPr>
              <a:t>Life Sciences(Industry)</a:t>
            </a:r>
            <a:r>
              <a:rPr lang="en-US" dirty="0">
                <a:solidFill>
                  <a:schemeClr val="bg1"/>
                </a:solidFill>
              </a:rPr>
              <a:t> obtaining</a:t>
            </a:r>
            <a:r>
              <a:rPr lang="en-US" dirty="0">
                <a:solidFill>
                  <a:srgbClr val="FFFF00"/>
                </a:solidFill>
              </a:rPr>
              <a:t> 50 </a:t>
            </a:r>
            <a:r>
              <a:rPr lang="en-US" dirty="0">
                <a:solidFill>
                  <a:schemeClr val="bg1"/>
                </a:solidFill>
              </a:rPr>
              <a:t>Leads.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98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42ACD-8550-D401-FE77-0DAC281E2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96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53308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9579D-01F1-85F9-E0F8-111EF52F5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Franklin Gothic Heavy" panose="020B0903020102020204" pitchFamily="34" charset="0"/>
              </a:rPr>
              <a:t>GROUP NO: 06 (P_263)</a:t>
            </a:r>
            <a:br>
              <a:rPr lang="en-US" sz="3600" b="1" dirty="0">
                <a:solidFill>
                  <a:schemeClr val="accent3"/>
                </a:solidFill>
                <a:latin typeface="Franklin Gothic Heavy" panose="020B0903020102020204" pitchFamily="34" charset="0"/>
              </a:rPr>
            </a:br>
            <a:r>
              <a:rPr lang="en-US" sz="3600" b="1" dirty="0">
                <a:solidFill>
                  <a:schemeClr val="accent1"/>
                </a:solidFill>
              </a:rPr>
              <a:t>TEAM MEMBERS 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0C55B-069B-B206-D686-A0935EC0E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ANKUSH 	</a:t>
            </a:r>
          </a:p>
          <a:p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BHUMIKA 	</a:t>
            </a:r>
          </a:p>
          <a:p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DARREN 	</a:t>
            </a:r>
          </a:p>
          <a:p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RAKSHITH</a:t>
            </a:r>
          </a:p>
          <a:p>
            <a:r>
              <a:rPr lang="en-US" sz="2400" b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SHARATH K P</a:t>
            </a:r>
            <a:endParaRPr lang="en-US" sz="24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TUHINAA</a:t>
            </a:r>
          </a:p>
          <a:p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VINEETH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1862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3A61B-EA3F-80CF-732A-CE6EBFED9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36656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SUMMARY: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7E033-F064-F46E-527C-E8A49B270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76" y="2094271"/>
            <a:ext cx="9905999" cy="460149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CRM </a:t>
            </a: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analytics refer to the ability to collect and organize data across your business and analyze it to produce informative reports.</a:t>
            </a:r>
          </a:p>
          <a:p>
            <a:pPr>
              <a:lnSpc>
                <a:spcPct val="10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2200" b="0" i="0" dirty="0">
                <a:solidFill>
                  <a:srgbClr val="FFFF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CRM (Customer Relationship Management) </a:t>
            </a:r>
            <a:r>
              <a:rPr lang="en-US" sz="22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helps you keep track of everything about your customers and your potential customers so you can build great relationships with them. </a:t>
            </a:r>
          </a:p>
          <a:p>
            <a:pPr>
              <a:lnSpc>
                <a:spcPct val="10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provides users with real-time, actionable insights to help them identify trends, </a:t>
            </a:r>
            <a:r>
              <a:rPr lang="en-US" sz="22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track KPIs,</a:t>
            </a: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improve customer engagement, optimize sales processes, and ultimately drive business growth.</a:t>
            </a:r>
          </a:p>
          <a:p>
            <a:pPr>
              <a:lnSpc>
                <a:spcPct val="10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delivers </a:t>
            </a:r>
            <a:r>
              <a:rPr lang="en-US" sz="22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industry-oriented </a:t>
            </a: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processes and valuable insights for workflow and ensure constant behavior and pattern company-wide.</a:t>
            </a:r>
          </a:p>
          <a:p>
            <a:pPr>
              <a:lnSpc>
                <a:spcPct val="100000"/>
              </a:lnSpc>
              <a:buSzPct val="100000"/>
              <a:buFont typeface="Wingdings" panose="05000000000000000000" pitchFamily="2" charset="2"/>
              <a:buChar char="Ø"/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buSzPct val="100000"/>
              <a:buFont typeface="Wingdings" panose="05000000000000000000" pitchFamily="2" charset="2"/>
              <a:buChar char="Ø"/>
            </a:pPr>
            <a:endParaRPr lang="en-US" sz="2200" b="0" i="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400" b="0" i="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343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FD704-3E44-BD1F-D92B-5A1A49D71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787" y="903653"/>
            <a:ext cx="9905998" cy="48269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How it works: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8F0B0-40C1-8EF3-B0D2-141B7581C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787" y="2133601"/>
            <a:ext cx="9905999" cy="3991896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3100" b="1" u="sng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most commonly used CRM analytics features are:</a:t>
            </a:r>
          </a:p>
          <a:p>
            <a:pPr>
              <a:buSzPct val="100000"/>
              <a:buFont typeface="Wingdings" panose="05000000000000000000" pitchFamily="2" charset="2"/>
              <a:buChar char="q"/>
            </a:pPr>
            <a:r>
              <a:rPr lang="en-US" sz="3100" b="1" u="sng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 retention</a:t>
            </a:r>
            <a:endParaRPr lang="en-US" sz="3100" dirty="0">
              <a:solidFill>
                <a:srgbClr val="FFFF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SzPct val="100000"/>
              <a:buFont typeface="Wingdings" panose="05000000000000000000" pitchFamily="2" charset="2"/>
              <a:buChar char="q"/>
            </a:pPr>
            <a:r>
              <a:rPr lang="en-US" sz="3100" b="1" u="sng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 acquisition</a:t>
            </a:r>
            <a:endParaRPr lang="en-US" sz="3100" dirty="0">
              <a:solidFill>
                <a:srgbClr val="FFFF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SzPct val="100000"/>
              <a:buFont typeface="Wingdings" panose="05000000000000000000" pitchFamily="2" charset="2"/>
              <a:buChar char="q"/>
            </a:pPr>
            <a:r>
              <a:rPr lang="en-US" sz="3100" b="1" u="sng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Report generation</a:t>
            </a:r>
          </a:p>
          <a:p>
            <a:pPr>
              <a:buSzPct val="100000"/>
              <a:buFont typeface="Wingdings" panose="05000000000000000000" pitchFamily="2" charset="2"/>
              <a:buChar char="q"/>
            </a:pPr>
            <a:r>
              <a:rPr lang="en-US" sz="3100" b="1" u="sng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management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304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30673D-0B32-46C9-FA55-DF81B7E5D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374" y="771525"/>
            <a:ext cx="9783097" cy="478370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9622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EC3B1-E0FE-7CC9-39DC-BC86A4DD7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439" y="952815"/>
            <a:ext cx="9905998" cy="57118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OPPORTUNITY KPIs: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BC36-6ED7-F6C0-9168-E0C2E939C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5438" y="2045110"/>
            <a:ext cx="9905999" cy="4729316"/>
          </a:xfrm>
        </p:spPr>
        <p:txBody>
          <a:bodyPr>
            <a:normAutofit fontScale="92500" lnSpcReduction="10000"/>
          </a:bodyPr>
          <a:lstStyle/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EXPECTED AMOUNT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ACTIVE OPPORTUNITIES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CONVERSION RATE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WIN RATE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LOSS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TREND ANALYSIS</a:t>
            </a:r>
          </a:p>
          <a:p>
            <a:pPr marL="2114550" lvl="5" indent="-285750">
              <a:spcBef>
                <a:spcPts val="1000"/>
              </a:spcBef>
              <a:buSzPct val="100000"/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RUNNING TOTAL EXPECTED VS COMMIT FORECAST AMOUNT OVER TIME</a:t>
            </a:r>
          </a:p>
          <a:p>
            <a:pPr marL="2114550" lvl="5" indent="-285750">
              <a:spcBef>
                <a:spcPts val="1000"/>
              </a:spcBef>
              <a:buSzPct val="100000"/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RUNNING TOTAL ACTIVE VS TOTAL OPPORTUNITIES OVER TIME</a:t>
            </a:r>
          </a:p>
          <a:p>
            <a:pPr marL="2114550" lvl="5" indent="-285750">
              <a:spcBef>
                <a:spcPts val="1000"/>
              </a:spcBef>
              <a:buSzPct val="100000"/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CLOSED WON VS TOTAL OPPORTUNITIES OVER TIME</a:t>
            </a:r>
          </a:p>
          <a:p>
            <a:pPr marL="2114550" lvl="5" indent="-285750">
              <a:spcBef>
                <a:spcPts val="1000"/>
              </a:spcBef>
              <a:buSzPct val="100000"/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CLOSED WON VS TOTAL COSED OVER TIME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EXPECTED AMOUNT BY OPPORTUNITY TYPE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OPPORTUNITIES BY INDUSTRY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060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1F5DB-CA90-2979-8FA0-9051FDF68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893822"/>
            <a:ext cx="9905998" cy="61051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LEAD KPIS: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12E4B-BDA5-4EEF-8019-AC04F6B49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33600"/>
            <a:ext cx="9905999" cy="330363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LEAD</a:t>
            </a:r>
          </a:p>
          <a:p>
            <a:pPr>
              <a:lnSpc>
                <a:spcPct val="11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EXPECTED AMOUNT FROM CONVERTED LEADS</a:t>
            </a:r>
          </a:p>
          <a:p>
            <a:pPr>
              <a:lnSpc>
                <a:spcPct val="11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CONVERSION RATE </a:t>
            </a:r>
          </a:p>
          <a:p>
            <a:pPr>
              <a:lnSpc>
                <a:spcPct val="11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CONVERTED ACCOUNTS</a:t>
            </a:r>
          </a:p>
          <a:p>
            <a:pPr>
              <a:lnSpc>
                <a:spcPct val="11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CONVERTED OPPORTUNITIES</a:t>
            </a:r>
          </a:p>
          <a:p>
            <a:pPr>
              <a:lnSpc>
                <a:spcPct val="11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LEAD BY SOURCE</a:t>
            </a:r>
          </a:p>
          <a:p>
            <a:pPr>
              <a:lnSpc>
                <a:spcPct val="11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LEAD BY INDUSTRY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919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1A9-8AE6-442B-4D70-13E5DBE16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824995"/>
            <a:ext cx="9905998" cy="44828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EXCEL: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3CE042-9311-2BC8-620C-BBA0BC71B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35" y="1425677"/>
            <a:ext cx="11661059" cy="523076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129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7D600-5AB8-4DBC-8A83-EC057A93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2" y="924936"/>
            <a:ext cx="9905998" cy="541688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TABLEAU: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9C76AC-0BB8-D2AD-E4F8-AC15036B1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B1CDF4-C789-848B-785C-8BCEE9012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10" y="1756707"/>
            <a:ext cx="11700387" cy="493100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749763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413</TotalTime>
  <Words>427</Words>
  <Application>Microsoft Office PowerPoint</Application>
  <PresentationFormat>Widescreen</PresentationFormat>
  <Paragraphs>60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Aharoni</vt:lpstr>
      <vt:lpstr>Arial</vt:lpstr>
      <vt:lpstr>Calibri</vt:lpstr>
      <vt:lpstr>Franklin Gothic Heavy</vt:lpstr>
      <vt:lpstr>Trebuchet MS</vt:lpstr>
      <vt:lpstr>Wingdings</vt:lpstr>
      <vt:lpstr>Berlin</vt:lpstr>
      <vt:lpstr>CRM ANALYTICS</vt:lpstr>
      <vt:lpstr>GROUP NO: 06 (P_263) TEAM MEMBERS </vt:lpstr>
      <vt:lpstr>SUMMARY:</vt:lpstr>
      <vt:lpstr>How it works:</vt:lpstr>
      <vt:lpstr>PowerPoint Presentation</vt:lpstr>
      <vt:lpstr>OPPORTUNITY KPIs:</vt:lpstr>
      <vt:lpstr>LEAD KPIS:</vt:lpstr>
      <vt:lpstr>EXCEL:</vt:lpstr>
      <vt:lpstr>TABLEAU:</vt:lpstr>
      <vt:lpstr>TABLEAU:</vt:lpstr>
      <vt:lpstr>POWER BI:</vt:lpstr>
      <vt:lpstr>POWER BI:</vt:lpstr>
      <vt:lpstr>KEY TAKEAWAYS:</vt:lpstr>
      <vt:lpstr>FINAL TAKEAWAYS: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CRM ANALYTICS</dc:title>
  <dc:creator>Sharath Kumar K P</dc:creator>
  <cp:lastModifiedBy>Sharath Kumar K P</cp:lastModifiedBy>
  <cp:revision>19</cp:revision>
  <dcterms:created xsi:type="dcterms:W3CDTF">2023-11-03T05:39:59Z</dcterms:created>
  <dcterms:modified xsi:type="dcterms:W3CDTF">2024-07-26T19:21:19Z</dcterms:modified>
</cp:coreProperties>
</file>

<file path=docProps/thumbnail.jpeg>
</file>